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7.xml"/><Relationship Id="rId33" Type="http://schemas.openxmlformats.org/officeDocument/2006/relationships/font" Target="fonts/RobotoMono-bold.fntdata"/><Relationship Id="rId10" Type="http://schemas.openxmlformats.org/officeDocument/2006/relationships/slide" Target="slides/slide6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9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0722b3f7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0722b3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fcd8d4631_0_3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fcd8d463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fcd8d4631_0_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fcd8d463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fcd8d4631_0_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fcd8d463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fcd8d4631_0_5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fcd8d463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e6e0e7ee3_0_3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e6e0e7ee3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1f5788e34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1f5788e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1f5788e34_0_5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91f5788e3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e6e0e7ee3_0_4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e6e0e7ee3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e6e0e7ee3_0_3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e6e0e7ee3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009ccf15c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009ccf15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0722b3f7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70722b3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1f5788e34_0_1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1f5788e3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1f5788e34_0_1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1f5788e3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1f5788e34_0_1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1f5788e3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e6e0e7ee3_0_4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e6e0e7ee3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e6e0e7ee3_0_2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e6e0e7ee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e6e0e7ee3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e6e0e7e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LINK THE GALLARY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e6e0e7ee3_0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e6e0e7ee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e6e0e7ee3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e6e0e7e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fcd8d4631_0_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fcd8d463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fcd8d4631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fcd8d463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fcd8d4631_0_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fcd8d463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371C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"/>
              <a:buNone/>
              <a:defRPr b="1" sz="5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Roboto"/>
              <a:buNone/>
              <a:defRPr sz="1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0371C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3000"/>
              <a:buFont typeface="Roboto"/>
              <a:buNone/>
              <a:defRPr sz="30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  <a:defRPr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400"/>
              <a:buFont typeface="Roboto"/>
              <a:buNone/>
              <a:defRPr sz="24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371C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"/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C1D7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4200"/>
              <a:buFont typeface="Roboto"/>
              <a:buNone/>
              <a:defRPr sz="42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None/>
              <a:defRPr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oo.gl/forms/vzpfYOaZYohFB6GC3" TargetMode="External"/><Relationship Id="rId4" Type="http://schemas.openxmlformats.org/officeDocument/2006/relationships/hyperlink" Target="https://inst.eecs.berkeley.edu/~cs370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40" Type="http://schemas.openxmlformats.org/officeDocument/2006/relationships/image" Target="../media/image54.png"/><Relationship Id="rId20" Type="http://schemas.openxmlformats.org/officeDocument/2006/relationships/image" Target="../media/image38.jpg"/><Relationship Id="rId42" Type="http://schemas.openxmlformats.org/officeDocument/2006/relationships/image" Target="../media/image59.jpg"/><Relationship Id="rId41" Type="http://schemas.openxmlformats.org/officeDocument/2006/relationships/image" Target="../media/image55.jpg"/><Relationship Id="rId22" Type="http://schemas.openxmlformats.org/officeDocument/2006/relationships/image" Target="../media/image52.png"/><Relationship Id="rId44" Type="http://schemas.openxmlformats.org/officeDocument/2006/relationships/image" Target="../media/image63.jpg"/><Relationship Id="rId21" Type="http://schemas.openxmlformats.org/officeDocument/2006/relationships/image" Target="../media/image40.jpg"/><Relationship Id="rId43" Type="http://schemas.openxmlformats.org/officeDocument/2006/relationships/image" Target="../media/image56.jpg"/><Relationship Id="rId24" Type="http://schemas.openxmlformats.org/officeDocument/2006/relationships/image" Target="../media/image30.jpg"/><Relationship Id="rId46" Type="http://schemas.openxmlformats.org/officeDocument/2006/relationships/image" Target="../media/image58.png"/><Relationship Id="rId23" Type="http://schemas.openxmlformats.org/officeDocument/2006/relationships/image" Target="../media/image51.jpg"/><Relationship Id="rId45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Relationship Id="rId4" Type="http://schemas.openxmlformats.org/officeDocument/2006/relationships/image" Target="../media/image14.jpg"/><Relationship Id="rId9" Type="http://schemas.openxmlformats.org/officeDocument/2006/relationships/image" Target="../media/image21.jpg"/><Relationship Id="rId26" Type="http://schemas.openxmlformats.org/officeDocument/2006/relationships/image" Target="../media/image47.jpg"/><Relationship Id="rId25" Type="http://schemas.openxmlformats.org/officeDocument/2006/relationships/image" Target="../media/image33.jpg"/><Relationship Id="rId28" Type="http://schemas.openxmlformats.org/officeDocument/2006/relationships/image" Target="../media/image42.jpg"/><Relationship Id="rId27" Type="http://schemas.openxmlformats.org/officeDocument/2006/relationships/image" Target="../media/image36.jpg"/><Relationship Id="rId5" Type="http://schemas.openxmlformats.org/officeDocument/2006/relationships/image" Target="../media/image62.jpg"/><Relationship Id="rId6" Type="http://schemas.openxmlformats.org/officeDocument/2006/relationships/image" Target="../media/image20.jpg"/><Relationship Id="rId29" Type="http://schemas.openxmlformats.org/officeDocument/2006/relationships/image" Target="../media/image39.jpg"/><Relationship Id="rId7" Type="http://schemas.openxmlformats.org/officeDocument/2006/relationships/image" Target="../media/image28.jpg"/><Relationship Id="rId8" Type="http://schemas.openxmlformats.org/officeDocument/2006/relationships/image" Target="../media/image22.jpg"/><Relationship Id="rId31" Type="http://schemas.openxmlformats.org/officeDocument/2006/relationships/image" Target="../media/image35.jpg"/><Relationship Id="rId30" Type="http://schemas.openxmlformats.org/officeDocument/2006/relationships/image" Target="../media/image46.jpg"/><Relationship Id="rId11" Type="http://schemas.openxmlformats.org/officeDocument/2006/relationships/image" Target="../media/image23.jpg"/><Relationship Id="rId33" Type="http://schemas.openxmlformats.org/officeDocument/2006/relationships/image" Target="../media/image43.jpg"/><Relationship Id="rId10" Type="http://schemas.openxmlformats.org/officeDocument/2006/relationships/image" Target="../media/image24.jpg"/><Relationship Id="rId32" Type="http://schemas.openxmlformats.org/officeDocument/2006/relationships/image" Target="../media/image49.jpg"/><Relationship Id="rId13" Type="http://schemas.openxmlformats.org/officeDocument/2006/relationships/image" Target="../media/image32.jpg"/><Relationship Id="rId35" Type="http://schemas.openxmlformats.org/officeDocument/2006/relationships/image" Target="../media/image50.jpg"/><Relationship Id="rId12" Type="http://schemas.openxmlformats.org/officeDocument/2006/relationships/image" Target="../media/image34.jpg"/><Relationship Id="rId34" Type="http://schemas.openxmlformats.org/officeDocument/2006/relationships/image" Target="../media/image53.jpg"/><Relationship Id="rId15" Type="http://schemas.openxmlformats.org/officeDocument/2006/relationships/image" Target="../media/image31.jpg"/><Relationship Id="rId37" Type="http://schemas.openxmlformats.org/officeDocument/2006/relationships/image" Target="../media/image44.jpg"/><Relationship Id="rId14" Type="http://schemas.openxmlformats.org/officeDocument/2006/relationships/image" Target="../media/image27.jpg"/><Relationship Id="rId36" Type="http://schemas.openxmlformats.org/officeDocument/2006/relationships/image" Target="../media/image45.jpg"/><Relationship Id="rId17" Type="http://schemas.openxmlformats.org/officeDocument/2006/relationships/image" Target="../media/image37.jpg"/><Relationship Id="rId39" Type="http://schemas.openxmlformats.org/officeDocument/2006/relationships/image" Target="../media/image60.png"/><Relationship Id="rId16" Type="http://schemas.openxmlformats.org/officeDocument/2006/relationships/image" Target="../media/image41.jpg"/><Relationship Id="rId38" Type="http://schemas.openxmlformats.org/officeDocument/2006/relationships/image" Target="../media/image57.jpg"/><Relationship Id="rId19" Type="http://schemas.openxmlformats.org/officeDocument/2006/relationships/image" Target="../media/image48.jpg"/><Relationship Id="rId18" Type="http://schemas.openxmlformats.org/officeDocument/2006/relationships/image" Target="../media/image2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s61a.org/exams/final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s61a.org/proj/scheme_gallery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1C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Conclusion</a:t>
            </a:r>
            <a:endParaRPr b="0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August 12th, 2020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Object-Oriented Programming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975" y="1504667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550" y="2185650"/>
            <a:ext cx="4724625" cy="20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 rotWithShape="1">
          <a:blip r:embed="rId5">
            <a:alphaModFix/>
          </a:blip>
          <a:srcRect b="0" l="1729" r="0" t="0"/>
          <a:stretch/>
        </p:blipFill>
        <p:spPr>
          <a:xfrm>
            <a:off x="3183100" y="4872750"/>
            <a:ext cx="5260525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/ Interpreters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99529"/>
            <a:ext cx="4648101" cy="15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875" y="3945930"/>
            <a:ext cx="7612158" cy="2031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Paradigms &amp; Databases</a:t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4825"/>
            <a:ext cx="4969350" cy="3548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4">
            <a:alphaModFix/>
          </a:blip>
          <a:srcRect b="0" l="1516" r="0" t="0"/>
          <a:stretch/>
        </p:blipFill>
        <p:spPr>
          <a:xfrm>
            <a:off x="3862950" y="4475700"/>
            <a:ext cx="4969350" cy="17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00" y="1809056"/>
            <a:ext cx="4456649" cy="250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450" y="3855925"/>
            <a:ext cx="3905750" cy="25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Next?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61 Series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61A teaches </a:t>
            </a:r>
            <a:r>
              <a:rPr b="1" lang="en"/>
              <a:t>what </a:t>
            </a:r>
            <a:r>
              <a:rPr lang="en"/>
              <a:t>programming is - the techniques it involves, and how programs are executed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61B shows you </a:t>
            </a:r>
            <a:r>
              <a:rPr b="1" lang="en"/>
              <a:t>why</a:t>
            </a:r>
            <a:r>
              <a:rPr lang="en"/>
              <a:t> these techniques are important for programming - you’ll apply them to even larger projects and use them to make your code even more efficient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61C shows you </a:t>
            </a:r>
            <a:r>
              <a:rPr b="1" lang="en"/>
              <a:t>how </a:t>
            </a:r>
            <a:r>
              <a:rPr lang="en"/>
              <a:t>programs are actually executed and the implications that has for writing code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classes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CS 70 - Discrete Mathematics and Probability Theory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Data 8 - Foundations of Data Science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Upper division classes: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	CS 170 - Efficient Algorithms and Intractable Problems, requires CS 61B &amp; CS 70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	CS 188 - Introduction to Artificial Intelligence, requires CS 61B &amp; CS 70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	CS 186 - Introduction to Database Systems, requires CS 61B (and CS 61C)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	CS 161 - Computer Security, requires CS 61C and CS 70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	And many more!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</a:t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Become a </a:t>
            </a:r>
            <a:r>
              <a:rPr lang="en" u="sng">
                <a:solidFill>
                  <a:srgbClr val="0097A7"/>
                </a:solidFill>
                <a:hlinkClick r:id="rId3"/>
              </a:rPr>
              <a:t>Computer Science Mentor</a:t>
            </a:r>
            <a:endParaRPr>
              <a:solidFill>
                <a:srgbClr val="0097A7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Lead small-group mentoring sections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Help create the community you want to see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Inspire others to pursue computer science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Learn teaching and one on one tutor through </a:t>
            </a:r>
            <a:r>
              <a:rPr lang="en" u="sng">
                <a:solidFill>
                  <a:schemeClr val="hlink"/>
                </a:solidFill>
                <a:hlinkClick r:id="rId4"/>
              </a:rPr>
              <a:t>CS 370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3 unit pedagogy course offered during the semester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Learn how to be a good teacher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One on one tutor students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There will be no opportunity for academic interning next semester :(. But look out for the future semesters!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Parting Thoughts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/>
        </p:nvSpPr>
        <p:spPr>
          <a:xfrm>
            <a:off x="433200" y="1473600"/>
            <a:ext cx="82776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Sleep, eat, get sunlight</a:t>
            </a:r>
            <a:endParaRPr b="1" sz="25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Never be afraid to reach out to someone or ask for help</a:t>
            </a:r>
            <a:endParaRPr b="1" sz="25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Look for intersections and go an abstraction level below what you are interested in</a:t>
            </a:r>
            <a:endParaRPr b="1" sz="25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Wrap-Up Announcements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/>
        </p:nvSpPr>
        <p:spPr>
          <a:xfrm>
            <a:off x="433200" y="930125"/>
            <a:ext cx="82776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Coming out of this class, you know how to program</a:t>
            </a:r>
            <a:endParaRPr b="1" sz="23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That puts you easily in the top 1% of programming skill among people who are currently alive</a:t>
            </a:r>
            <a:endParaRPr b="1" sz="23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You can (maybe even should) take pride in this</a:t>
            </a:r>
            <a:endParaRPr b="1" sz="23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3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But</a:t>
            </a:r>
            <a:endParaRPr b="1" sz="23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3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don’t become an elitist</a:t>
            </a:r>
            <a:endParaRPr b="1" sz="23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College is not just about academics.</a:t>
            </a:r>
            <a:endParaRPr b="1" sz="25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Take time in college to explore what you really want your life to be about</a:t>
            </a:r>
            <a:endParaRPr b="1" sz="25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440325" y="2282038"/>
            <a:ext cx="24777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371C1"/>
                </a:solidFill>
              </a:rPr>
              <a:t>Thank you!</a:t>
            </a:r>
            <a:endParaRPr sz="3000">
              <a:solidFill>
                <a:srgbClr val="0371C1"/>
              </a:solidFill>
            </a:endParaRPr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927" y="4578198"/>
            <a:ext cx="1042800" cy="104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613" y="33912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825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3299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8775" y="453295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275" y="4499797"/>
            <a:ext cx="1042800" cy="104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5925" y="34500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57425" y="45749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28775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24250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40200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3300" y="44998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27525" y="4532948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74638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790200" y="4578198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91875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647187" y="1173725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657425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104975" y="5706397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524638" y="4556247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623425" y="3449997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328775" y="11740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230025" y="3391200"/>
            <a:ext cx="1042800" cy="11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37825" y="11740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424248" y="11936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233300" y="11740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7891875" y="23218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6774672" y="3449988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4535713" y="11740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6774650" y="11740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37825" y="22826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7891875" y="11936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657414" y="228205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233300" y="22826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2321325" y="22826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814200" y="570735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22221" y="3391196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3271063" y="56747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535237" y="5671830"/>
            <a:ext cx="1042800" cy="1042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5820109" y="5706396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 rotWithShape="1">
          <a:blip r:embed="rId43">
            <a:alphaModFix/>
          </a:blip>
          <a:srcRect b="17880" l="0" r="0" t="7117"/>
          <a:stretch/>
        </p:blipFill>
        <p:spPr>
          <a:xfrm>
            <a:off x="4523025" y="3440675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 rotWithShape="1">
          <a:blip r:embed="rId44">
            <a:alphaModFix/>
          </a:blip>
          <a:srcRect b="7000" l="29167" r="10605" t="32389"/>
          <a:stretch/>
        </p:blipFill>
        <p:spPr>
          <a:xfrm>
            <a:off x="6774650" y="2308713"/>
            <a:ext cx="1042802" cy="1049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21425" y="3391200"/>
            <a:ext cx="1042798" cy="104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2042638" y="5674700"/>
            <a:ext cx="1042801" cy="104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ctrTitle"/>
          </p:nvPr>
        </p:nvSpPr>
        <p:spPr>
          <a:xfrm>
            <a:off x="311708" y="7641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  <p:sp>
        <p:nvSpPr>
          <p:cNvPr id="234" name="Google Shape;234;p35"/>
          <p:cNvSpPr txBox="1"/>
          <p:nvPr>
            <p:ph idx="1" type="subTitle"/>
          </p:nvPr>
        </p:nvSpPr>
        <p:spPr>
          <a:xfrm>
            <a:off x="311700" y="35502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</a:t>
            </a:r>
            <a:r>
              <a:rPr lang="en"/>
              <a:t>the staff</a:t>
            </a:r>
            <a:r>
              <a:rPr lang="en"/>
              <a:t> anything (non-technical) you want!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356874"/>
            <a:ext cx="8520600" cy="49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final is tomorrow from 5 - 8 PM PDT. The exam was emailed.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More exam info is on the </a:t>
            </a:r>
            <a:r>
              <a:rPr lang="en" sz="2000" u="sng">
                <a:solidFill>
                  <a:srgbClr val="0371C1"/>
                </a:solidFill>
                <a:hlinkClick r:id="rId3"/>
              </a:rPr>
              <a:t>course website</a:t>
            </a:r>
            <a:r>
              <a:rPr lang="en" sz="2000"/>
              <a:t> and Piazza.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All grades except for the final will be shortly on OKPY after the lecture.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See howamidoing to see your progress in the class and what you need on the final to get the grade you want.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If your howamidoing and OKPY disagrees, OKPY is correct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en" sz="1900"/>
              <a:t>Regrade requests for all assignments are due Friday at 11:59 PM.</a:t>
            </a:r>
            <a:endParaRPr b="1" sz="19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We'll work to grade your final as soon as we can and should get grades back to you Sunday or Monday.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Because of campus deadlines for submitting grades, we'll only allow final exam regrades for 24 hours after we release them.</a:t>
            </a:r>
            <a:endParaRPr sz="19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Fill out the Scheme Art Contest Votes + Department Course Evaluation!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If &gt;= 85% of the class fills both surveys out, everyone will receive 1 EC point on the final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Scheme Contest </a:t>
            </a:r>
            <a:r>
              <a:rPr lang="en" sz="2000" u="sng">
                <a:solidFill>
                  <a:srgbClr val="FFFFFF"/>
                </a:solidFill>
                <a:hlinkClick r:id="rId3"/>
              </a:rPr>
              <a:t>gallery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CS 61A?   </a:t>
            </a:r>
            <a:r>
              <a:rPr i="1" lang="en" sz="2000"/>
              <a:t>Revisited</a:t>
            </a:r>
            <a:endParaRPr i="1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CS 61A?</a:t>
            </a:r>
            <a:endParaRPr/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course about </a:t>
            </a:r>
            <a:r>
              <a:rPr b="1" lang="en">
                <a:solidFill>
                  <a:srgbClr val="0371C1"/>
                </a:solidFill>
              </a:rPr>
              <a:t>managing complexity</a:t>
            </a:r>
            <a:endParaRPr b="1">
              <a:solidFill>
                <a:srgbClr val="0371C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Mastering functional abstraction and data abstraction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Learning trade-offs of various programming paradigms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 introduction to </a:t>
            </a:r>
            <a:r>
              <a:rPr b="1" lang="en">
                <a:solidFill>
                  <a:srgbClr val="0371C1"/>
                </a:solidFill>
              </a:rPr>
              <a:t>programming</a:t>
            </a:r>
            <a:endParaRPr b="1">
              <a:solidFill>
                <a:srgbClr val="0371C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Learning how to write programs in Python, Scheme, and SQL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Combining multiple programming techniques in large projects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Understanding how computers interpret programming languages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</a:t>
            </a:r>
            <a:r>
              <a:rPr b="1" lang="en">
                <a:solidFill>
                  <a:srgbClr val="0371C1"/>
                </a:solidFill>
              </a:rPr>
              <a:t>challenging course</a:t>
            </a:r>
            <a:r>
              <a:rPr lang="en"/>
              <a:t> that demanded a lot of you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“Building Blocks” of Programs</a:t>
            </a:r>
            <a:endParaRPr/>
          </a:p>
        </p:txBody>
      </p:sp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7800"/>
            <a:ext cx="4145850" cy="17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750" y="4907900"/>
            <a:ext cx="24574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4700" y="1209550"/>
            <a:ext cx="2457450" cy="1913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6446" y="4058794"/>
            <a:ext cx="1793974" cy="19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Representing Collections of Data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450" y="1560167"/>
            <a:ext cx="2387677" cy="20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3675" y="4153267"/>
            <a:ext cx="5499626" cy="15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525" y="2150525"/>
            <a:ext cx="2524125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Mutability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9042"/>
            <a:ext cx="4838024" cy="23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925" y="2946900"/>
            <a:ext cx="2596550" cy="2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885" y="4555833"/>
            <a:ext cx="4629715" cy="15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ambda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